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1" r:id="rId5"/>
    <p:sldId id="263" r:id="rId6"/>
    <p:sldId id="264" r:id="rId7"/>
    <p:sldId id="265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FFC7E8"/>
    <a:srgbClr val="FF76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5"/>
  </p:normalViewPr>
  <p:slideViewPr>
    <p:cSldViewPr snapToGrid="0" snapToObjects="1">
      <p:cViewPr varScale="1">
        <p:scale>
          <a:sx n="111" d="100"/>
          <a:sy n="111" d="100"/>
        </p:scale>
        <p:origin x="24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FC5DE-B43E-C54C-91AB-22402F666B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DE4B55-DB3C-DE47-A2E1-BC5E2CCEED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E11BA-6407-844F-9195-FB28DDDFD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3E88E-105E-C649-A680-0EF3B836F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6E82F-B30F-B242-A248-7EA833CEA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099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B1891-3694-C24C-86F6-6EB39E2B2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8E0C97-0C47-BF44-821E-24C7769451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22568-2C21-C64E-8403-E13076B54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4CECE-1E72-3B45-A8D5-E337FAC8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21AD2-5063-574A-A773-852484141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119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FA8E7A-52DD-264B-A5DD-F94E4B8173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33FFED-1ED3-3548-BBD9-B276136B9F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58A3C-92AB-304B-AA68-7B30F9387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8AFA8-CB9C-EC40-8FB7-298CC1447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0255D-281B-C84F-ACD0-B3E7C890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726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3D988-E89B-3846-9AEC-FCA6265F0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277AA-7EEE-F645-94FA-6B4EE508A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5115D-3FD0-0A44-AFAF-2CB46B0EC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FEC8-2750-CA43-8AEA-4FB77F65D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9C4D4-FC60-1441-9674-AE84A5D6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797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9762C-FAE1-9744-B9CE-9C49D6AB3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65E496-EE75-F546-AE9C-50C89EC75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4B2ED-F065-7E4B-9533-4EBB80F57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07A05-2AC6-D944-8DD2-7FE692461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3B0FD-F69E-4344-AFBC-5187F3BE3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422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B0F38-0E69-9E4D-A93E-3EA8BD2CF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24232-9C45-7B4D-8BE9-2C7DEE4FDF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C8C41-3B48-6F49-B83F-768C33E02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89D4AC-D8F9-4C44-A13E-F7C3D3E0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5F0BEE-8F72-FC41-B719-354466FA2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92847-4C8E-E245-BF69-389F6F0CC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000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4E785-49FD-D54F-9894-6C1420F15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8A1333-2919-F741-B10F-E15E89FD2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4D42D3-86CF-5A48-9D61-DCCF2D4D9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DCEDE-5D99-404F-AE80-FB86ECA2FB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B1EF4A-862D-4D4F-97B1-D8F2BD99F7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8E349D-9C96-ED41-BFE4-260004791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5CD34E-81E9-0848-B785-3C57CE38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015108-14DE-E14E-B12E-5BE6DBE0A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444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C3BAA-F14F-9643-839E-57A372B90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DE1D3D-4E96-0A46-9CF9-95B7B7980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67F920-F0C4-3A44-BB56-F78F796E1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7D9FA9-6949-B646-82A6-45C4F9040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684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E2151F-6EB8-6445-B998-85C1BE7E1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2FCED2-8389-5941-BE02-877FF62ED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E6EE3-9E22-F54F-80CD-B2549ED92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895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0CAD9-98F4-8044-9B91-E0F44BB5C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0FB2E-135B-1B46-B2F6-7DEB372EF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B218C5-E4D8-D043-A9AF-115B2481E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2843BF-0EA5-F845-BDC2-F767D3870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D93478-3BCE-BC43-BBE9-46B45FE6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7BCAF-C79E-014F-A00D-CB67119AB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30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23C3E-C88D-8E43-95D5-ACFF60D9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5608F6-7165-F647-9725-B2BD3392FC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A8FF8B-E8E4-A644-BE20-B2166BD24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217D2-7AA3-2549-9B2C-01C3CE3E0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F65E60-654D-1C40-8C8D-9107DE156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FD49BE-655C-3249-BC93-572493F0E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853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178E43-9E65-4B4C-B598-04D1ECF8F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3885F-9D32-6F41-B9DB-B1AD8735C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FB99D-EBC2-E14A-BAD8-E284292594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51603-1092-7D4E-8D4F-5F79B08E9720}" type="datetimeFigureOut">
              <a:rPr lang="en-US" smtClean="0"/>
              <a:t>7/27/18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DFDA5-4463-7349-9017-A22DA5D912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B5ED5-BAB9-AC4B-B1F6-4DCB602468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E8E65-02FE-BB45-9AA7-C517E2CC9B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417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dataconomy.com/2014/07/the-history-of-bi-the-1980s-and-90s/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AB53F-1EDD-D241-8E01-3CA5CEBB7F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9272" y="1122363"/>
            <a:ext cx="1042416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Science: a Recent Graduate’s ‘Reverse Engineered’ Perspective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1A85FD-C8AB-4A49-AF2B-737E1642C5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Kelsey Warsinske </a:t>
            </a:r>
          </a:p>
          <a:p>
            <a:r>
              <a:rPr lang="en-US" dirty="0"/>
              <a:t>JSM 2018</a:t>
            </a:r>
          </a:p>
        </p:txBody>
      </p:sp>
    </p:spTree>
    <p:extLst>
      <p:ext uri="{BB962C8B-B14F-4D97-AF65-F5344CB8AC3E}">
        <p14:creationId xmlns:p14="http://schemas.microsoft.com/office/powerpoint/2010/main" val="2027009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D9C2C2C2-98B5-7041-95E9-945F86675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5408" y="2912824"/>
            <a:ext cx="2095605" cy="128016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87A80E0-7C7B-FA43-93D8-059EE3C6A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012" y="3959415"/>
            <a:ext cx="4023846" cy="109728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BF0EF76-0596-0E46-A985-9CD784509E4F}"/>
              </a:ext>
            </a:extLst>
          </p:cNvPr>
          <p:cNvCxnSpPr>
            <a:cxnSpLocks/>
          </p:cNvCxnSpPr>
          <p:nvPr/>
        </p:nvCxnSpPr>
        <p:spPr>
          <a:xfrm flipV="1">
            <a:off x="11194652" y="4724400"/>
            <a:ext cx="0" cy="287438"/>
          </a:xfrm>
          <a:prstGeom prst="line">
            <a:avLst/>
          </a:prstGeom>
          <a:ln w="412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622B7D8-AF7F-8441-8B9A-0FF9908CF130}"/>
              </a:ext>
            </a:extLst>
          </p:cNvPr>
          <p:cNvCxnSpPr>
            <a:cxnSpLocks/>
          </p:cNvCxnSpPr>
          <p:nvPr/>
        </p:nvCxnSpPr>
        <p:spPr>
          <a:xfrm flipV="1">
            <a:off x="1300227" y="4724400"/>
            <a:ext cx="0" cy="287438"/>
          </a:xfrm>
          <a:prstGeom prst="line">
            <a:avLst/>
          </a:prstGeom>
          <a:ln w="412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F0F33D6-5039-7543-A5D9-B6CB28D12B79}"/>
              </a:ext>
            </a:extLst>
          </p:cNvPr>
          <p:cNvCxnSpPr>
            <a:cxnSpLocks/>
          </p:cNvCxnSpPr>
          <p:nvPr/>
        </p:nvCxnSpPr>
        <p:spPr>
          <a:xfrm flipV="1">
            <a:off x="6128798" y="4724400"/>
            <a:ext cx="0" cy="287438"/>
          </a:xfrm>
          <a:prstGeom prst="line">
            <a:avLst/>
          </a:prstGeom>
          <a:ln w="412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A91C06C-D9C3-0341-8DE5-BCFF2E0FF14E}"/>
              </a:ext>
            </a:extLst>
          </p:cNvPr>
          <p:cNvSpPr txBox="1"/>
          <p:nvPr/>
        </p:nvSpPr>
        <p:spPr>
          <a:xfrm>
            <a:off x="920155" y="5011838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1980?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B54C58-60B9-AE45-9573-B2E556DD5A6C}"/>
              </a:ext>
            </a:extLst>
          </p:cNvPr>
          <p:cNvSpPr txBox="1"/>
          <p:nvPr/>
        </p:nvSpPr>
        <p:spPr>
          <a:xfrm>
            <a:off x="10868280" y="5009685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2020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EE5001-B7A9-0D43-A960-93B9EFD92D08}"/>
              </a:ext>
            </a:extLst>
          </p:cNvPr>
          <p:cNvSpPr txBox="1"/>
          <p:nvPr/>
        </p:nvSpPr>
        <p:spPr>
          <a:xfrm>
            <a:off x="5790848" y="5009685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2000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1448331-2E6D-654E-B30B-66CE49625B59}"/>
              </a:ext>
            </a:extLst>
          </p:cNvPr>
          <p:cNvSpPr txBox="1"/>
          <p:nvPr/>
        </p:nvSpPr>
        <p:spPr>
          <a:xfrm>
            <a:off x="2466787" y="3609135"/>
            <a:ext cx="2269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Millennial Generation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949DF5C-4F75-F148-A3FB-27ED4163D0B6}"/>
              </a:ext>
            </a:extLst>
          </p:cNvPr>
          <p:cNvGrpSpPr/>
          <p:nvPr/>
        </p:nvGrpSpPr>
        <p:grpSpPr>
          <a:xfrm>
            <a:off x="8801222" y="2562480"/>
            <a:ext cx="1566148" cy="2287279"/>
            <a:chOff x="8787116" y="2534856"/>
            <a:chExt cx="1571495" cy="2287279"/>
          </a:xfrm>
          <a:solidFill>
            <a:schemeClr val="bg1">
              <a:lumMod val="65000"/>
              <a:alpha val="50000"/>
            </a:schemeClr>
          </a:solidFill>
        </p:grpSpPr>
        <p:sp>
          <p:nvSpPr>
            <p:cNvPr id="30" name="Right Triangle 29">
              <a:extLst>
                <a:ext uri="{FF2B5EF4-FFF2-40B4-BE49-F238E27FC236}">
                  <a16:creationId xmlns:a16="http://schemas.microsoft.com/office/drawing/2014/main" id="{79D88B6B-7D91-074C-BBCC-ABBACFAFF977}"/>
                </a:ext>
              </a:extLst>
            </p:cNvPr>
            <p:cNvSpPr/>
            <p:nvPr/>
          </p:nvSpPr>
          <p:spPr>
            <a:xfrm rot="16200000">
              <a:off x="8615735" y="2717812"/>
              <a:ext cx="1925832" cy="155992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8C3CBC0-15C6-0E4F-BF69-C846C6BFF560}"/>
                </a:ext>
              </a:extLst>
            </p:cNvPr>
            <p:cNvSpPr/>
            <p:nvPr/>
          </p:nvSpPr>
          <p:spPr>
            <a:xfrm>
              <a:off x="8787116" y="4455194"/>
              <a:ext cx="1571495" cy="3669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F661522C-D678-3E44-85F5-18C7BC285394}"/>
              </a:ext>
            </a:extLst>
          </p:cNvPr>
          <p:cNvSpPr txBox="1"/>
          <p:nvPr/>
        </p:nvSpPr>
        <p:spPr>
          <a:xfrm>
            <a:off x="9248093" y="3604431"/>
            <a:ext cx="11758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>
                <a:latin typeface="Georgia" panose="02040502050405020303" pitchFamily="18" charset="0"/>
              </a:rPr>
              <a:t>big data market is expected to increase 5x from 2010 to in 2015</a:t>
            </a:r>
            <a:endParaRPr lang="en-US" sz="1200" b="1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EB32F0A-841A-7240-981E-9B67057B69DA}"/>
              </a:ext>
            </a:extLst>
          </p:cNvPr>
          <p:cNvSpPr/>
          <p:nvPr/>
        </p:nvSpPr>
        <p:spPr>
          <a:xfrm>
            <a:off x="8141817" y="4275461"/>
            <a:ext cx="84991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i="1" dirty="0">
                <a:latin typeface="Georgia" panose="02040502050405020303" pitchFamily="18" charset="0"/>
              </a:rPr>
              <a:t>$3.2Bil</a:t>
            </a:r>
            <a:endParaRPr lang="en-US" sz="14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AA36A0C-43C5-C842-A32D-FBD1AF09F8B5}"/>
              </a:ext>
            </a:extLst>
          </p:cNvPr>
          <p:cNvSpPr/>
          <p:nvPr/>
        </p:nvSpPr>
        <p:spPr>
          <a:xfrm>
            <a:off x="9832410" y="2555347"/>
            <a:ext cx="9380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i="1" dirty="0">
                <a:latin typeface="Georgia" panose="02040502050405020303" pitchFamily="18" charset="0"/>
              </a:rPr>
              <a:t>$16.5Bil</a:t>
            </a:r>
            <a:endParaRPr lang="en-US" sz="1400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911D2B0-0DED-AE4D-92DF-FE10F6B8767E}"/>
              </a:ext>
            </a:extLst>
          </p:cNvPr>
          <p:cNvCxnSpPr>
            <a:cxnSpLocks/>
          </p:cNvCxnSpPr>
          <p:nvPr/>
        </p:nvCxnSpPr>
        <p:spPr>
          <a:xfrm flipV="1">
            <a:off x="10914579" y="4455194"/>
            <a:ext cx="0" cy="40357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9B14FA6-7BBF-0448-BE29-6BC3AABF1B3E}"/>
              </a:ext>
            </a:extLst>
          </p:cNvPr>
          <p:cNvCxnSpPr>
            <a:cxnSpLocks/>
          </p:cNvCxnSpPr>
          <p:nvPr/>
        </p:nvCxnSpPr>
        <p:spPr>
          <a:xfrm flipV="1">
            <a:off x="11230957" y="393539"/>
            <a:ext cx="0" cy="4465227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04403809-EE59-E442-A280-2A8C9C73B0F5}"/>
              </a:ext>
            </a:extLst>
          </p:cNvPr>
          <p:cNvSpPr/>
          <p:nvPr/>
        </p:nvSpPr>
        <p:spPr>
          <a:xfrm>
            <a:off x="10530556" y="3925045"/>
            <a:ext cx="7680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i="1" dirty="0">
                <a:effectLst/>
                <a:latin typeface="Georgia" panose="02040502050405020303" pitchFamily="18" charset="0"/>
              </a:rPr>
              <a:t>4.4 ZB  </a:t>
            </a:r>
            <a:r>
              <a:rPr lang="en-US" sz="1200" b="1" i="1" dirty="0">
                <a:latin typeface="Georgia" panose="02040502050405020303" pitchFamily="18" charset="0"/>
              </a:rPr>
              <a:t>of data</a:t>
            </a:r>
            <a:endParaRPr lang="en-US" sz="1200" b="1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1F02098-E612-8244-B671-92F3704704FA}"/>
              </a:ext>
            </a:extLst>
          </p:cNvPr>
          <p:cNvSpPr/>
          <p:nvPr/>
        </p:nvSpPr>
        <p:spPr>
          <a:xfrm>
            <a:off x="11230957" y="35384"/>
            <a:ext cx="7680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i="1" dirty="0">
                <a:effectLst/>
                <a:latin typeface="Georgia" panose="02040502050405020303" pitchFamily="18" charset="0"/>
              </a:rPr>
              <a:t>44 ZB  </a:t>
            </a:r>
            <a:r>
              <a:rPr lang="en-US" sz="1200" b="1" i="1" dirty="0">
                <a:latin typeface="Georgia" panose="02040502050405020303" pitchFamily="18" charset="0"/>
              </a:rPr>
              <a:t>of data</a:t>
            </a:r>
            <a:endParaRPr lang="en-US" sz="1200" b="1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8F1644DB-DC54-1144-8720-9823B56057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68" t="6385" r="6472" b="6179"/>
          <a:stretch/>
        </p:blipFill>
        <p:spPr>
          <a:xfrm>
            <a:off x="3154351" y="5567525"/>
            <a:ext cx="1459245" cy="9144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6C1271AD-589E-7D4C-8BAD-395B1091DE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4336" y="6013129"/>
            <a:ext cx="1014844" cy="73152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514ACA0-73FE-BC48-A4B7-361A72948389}"/>
              </a:ext>
            </a:extLst>
          </p:cNvPr>
          <p:cNvCxnSpPr>
            <a:cxnSpLocks/>
          </p:cNvCxnSpPr>
          <p:nvPr/>
        </p:nvCxnSpPr>
        <p:spPr>
          <a:xfrm flipV="1">
            <a:off x="3576900" y="4754430"/>
            <a:ext cx="0" cy="287438"/>
          </a:xfrm>
          <a:prstGeom prst="line">
            <a:avLst/>
          </a:prstGeom>
          <a:ln w="412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E061CAF5-1BF0-704B-9DC4-469EB8656483}"/>
              </a:ext>
            </a:extLst>
          </p:cNvPr>
          <p:cNvSpPr txBox="1"/>
          <p:nvPr/>
        </p:nvSpPr>
        <p:spPr>
          <a:xfrm>
            <a:off x="3001870" y="5095927"/>
            <a:ext cx="119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Late 1980s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3686EF0E-0205-5D4D-B2DB-757BDD5CC1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006" y="2033828"/>
            <a:ext cx="2182711" cy="173736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8AA851C7-D93F-184E-8F9B-8A6C945AA859}"/>
              </a:ext>
            </a:extLst>
          </p:cNvPr>
          <p:cNvSpPr txBox="1"/>
          <p:nvPr/>
        </p:nvSpPr>
        <p:spPr>
          <a:xfrm>
            <a:off x="473852" y="1653835"/>
            <a:ext cx="1321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Mainframe!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72B4DF4-A523-DD4F-BDA1-D0BFF7D82C38}"/>
              </a:ext>
            </a:extLst>
          </p:cNvPr>
          <p:cNvCxnSpPr/>
          <p:nvPr/>
        </p:nvCxnSpPr>
        <p:spPr>
          <a:xfrm>
            <a:off x="856526" y="4861367"/>
            <a:ext cx="10521388" cy="0"/>
          </a:xfrm>
          <a:prstGeom prst="line">
            <a:avLst/>
          </a:prstGeom>
          <a:ln w="412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02ED347A-5B92-6343-87B7-9F1641D39D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01047" y="4231391"/>
            <a:ext cx="1696928" cy="1138109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592ABC75-E7BF-0449-8390-9A5E6287B154}"/>
              </a:ext>
            </a:extLst>
          </p:cNvPr>
          <p:cNvSpPr/>
          <p:nvPr/>
        </p:nvSpPr>
        <p:spPr>
          <a:xfrm>
            <a:off x="9059010" y="6481925"/>
            <a:ext cx="32096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hlinkClick r:id="rId8"/>
              </a:rPr>
              <a:t>http://dataconomy.com/2014/07/the-history-of-bi-the-1980s-and-90s/</a:t>
            </a:r>
            <a:endParaRPr lang="en-US" sz="800" dirty="0"/>
          </a:p>
          <a:p>
            <a:r>
              <a:rPr lang="en-US" sz="800" dirty="0"/>
              <a:t>https://analyticsweek.com/content/big-data-facts/</a:t>
            </a:r>
          </a:p>
        </p:txBody>
      </p:sp>
      <p:sp>
        <p:nvSpPr>
          <p:cNvPr id="63" name="Pie 62">
            <a:extLst>
              <a:ext uri="{FF2B5EF4-FFF2-40B4-BE49-F238E27FC236}">
                <a16:creationId xmlns:a16="http://schemas.microsoft.com/office/drawing/2014/main" id="{7DE22C1C-38C7-1D48-9938-78E16AD2E071}"/>
              </a:ext>
            </a:extLst>
          </p:cNvPr>
          <p:cNvSpPr/>
          <p:nvPr/>
        </p:nvSpPr>
        <p:spPr>
          <a:xfrm rot="11324789">
            <a:off x="9888062" y="595809"/>
            <a:ext cx="1551585" cy="1626557"/>
          </a:xfrm>
          <a:prstGeom prst="pie">
            <a:avLst>
              <a:gd name="adj1" fmla="val 0"/>
              <a:gd name="adj2" fmla="val 20646768"/>
            </a:avLst>
          </a:prstGeom>
          <a:solidFill>
            <a:schemeClr val="accent4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1502CF2-58E2-7C40-9278-E3000D0C9C19}"/>
              </a:ext>
            </a:extLst>
          </p:cNvPr>
          <p:cNvSpPr txBox="1"/>
          <p:nvPr/>
        </p:nvSpPr>
        <p:spPr>
          <a:xfrm>
            <a:off x="10382459" y="833499"/>
            <a:ext cx="893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90% of the world’s data created in the last 2 years</a:t>
            </a:r>
          </a:p>
        </p:txBody>
      </p:sp>
    </p:spTree>
    <p:extLst>
      <p:ext uri="{BB962C8B-B14F-4D97-AF65-F5344CB8AC3E}">
        <p14:creationId xmlns:p14="http://schemas.microsoft.com/office/powerpoint/2010/main" val="573386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120EE-A479-7849-8AD2-D9D4617CC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“We are currently preparing students for jobs that don’t yet exist, using technologies that haven’t been invented, in order to solve problems we don’t even know are problems yet.”</a:t>
            </a: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algn="r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-Richard Riley</a:t>
            </a:r>
          </a:p>
        </p:txBody>
      </p:sp>
    </p:spTree>
    <p:extLst>
      <p:ext uri="{BB962C8B-B14F-4D97-AF65-F5344CB8AC3E}">
        <p14:creationId xmlns:p14="http://schemas.microsoft.com/office/powerpoint/2010/main" val="1872896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0C809-8EE2-D242-B0BD-88AF0D7AA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4010"/>
            <a:ext cx="10515600" cy="563295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can educators and universities do to prepare students to work in an undefined field?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can students and new grads (and anyone) do who may be interested in a career as a data scientist?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data science make technology do its hired job better?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What’s next in data science (other than we don’t really know)?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633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B3F61-2011-4B45-8D53-937012846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can educators and universities do to prepare students to work in an undefined field?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082B1-A7D8-414B-A225-0F9C834A8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Application! Application! Application!</a:t>
            </a:r>
          </a:p>
          <a:p>
            <a:endParaRPr lang="en-US" dirty="0"/>
          </a:p>
          <a:p>
            <a:r>
              <a:rPr lang="en-US" dirty="0"/>
              <a:t>Real-world experience and examples</a:t>
            </a:r>
          </a:p>
          <a:p>
            <a:endParaRPr lang="en-US" dirty="0"/>
          </a:p>
          <a:p>
            <a:r>
              <a:rPr lang="en-US" dirty="0"/>
              <a:t>Open source technologies</a:t>
            </a:r>
          </a:p>
          <a:p>
            <a:endParaRPr lang="en-US" dirty="0"/>
          </a:p>
          <a:p>
            <a:r>
              <a:rPr lang="en-US" dirty="0"/>
              <a:t>Data science is as much Statistics as it is software engineering</a:t>
            </a:r>
          </a:p>
        </p:txBody>
      </p:sp>
    </p:spTree>
    <p:extLst>
      <p:ext uri="{BB962C8B-B14F-4D97-AF65-F5344CB8AC3E}">
        <p14:creationId xmlns:p14="http://schemas.microsoft.com/office/powerpoint/2010/main" val="2702283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B3F61-2011-4B45-8D53-937012846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can students and new grads (and anyone) do who may be interested in a career in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082B1-A7D8-414B-A225-0F9C834A8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experience!</a:t>
            </a:r>
          </a:p>
          <a:p>
            <a:endParaRPr lang="en-US" dirty="0"/>
          </a:p>
          <a:p>
            <a:r>
              <a:rPr lang="en-US" dirty="0"/>
              <a:t>Don’t think something isn’t possible</a:t>
            </a:r>
          </a:p>
        </p:txBody>
      </p:sp>
    </p:spTree>
    <p:extLst>
      <p:ext uri="{BB962C8B-B14F-4D97-AF65-F5344CB8AC3E}">
        <p14:creationId xmlns:p14="http://schemas.microsoft.com/office/powerpoint/2010/main" val="3873845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B3F61-2011-4B45-8D53-937012846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925" y="258746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How can technology better serve us?</a:t>
            </a:r>
          </a:p>
        </p:txBody>
      </p:sp>
    </p:spTree>
    <p:extLst>
      <p:ext uri="{BB962C8B-B14F-4D97-AF65-F5344CB8AC3E}">
        <p14:creationId xmlns:p14="http://schemas.microsoft.com/office/powerpoint/2010/main" val="561242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B3F61-2011-4B45-8D53-937012846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What’s next in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082B1-A7D8-414B-A225-0F9C834A8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Monetization?</a:t>
            </a:r>
          </a:p>
          <a:p>
            <a:endParaRPr lang="en-US" dirty="0"/>
          </a:p>
          <a:p>
            <a:r>
              <a:rPr lang="en-US" dirty="0"/>
              <a:t>Automation</a:t>
            </a:r>
          </a:p>
          <a:p>
            <a:endParaRPr lang="en-US" dirty="0"/>
          </a:p>
          <a:p>
            <a:r>
              <a:rPr lang="en-US" dirty="0"/>
              <a:t>New platforms and channels</a:t>
            </a:r>
          </a:p>
          <a:p>
            <a:endParaRPr lang="en-US" dirty="0"/>
          </a:p>
          <a:p>
            <a:r>
              <a:rPr lang="en-US" dirty="0"/>
              <a:t>Story telling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EECBD6-618D-EA41-BAE5-DBA3AF981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3381" y="1825625"/>
            <a:ext cx="2949680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482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2114</TotalTime>
  <Words>274</Words>
  <Application>Microsoft Macintosh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Georgia</vt:lpstr>
      <vt:lpstr>Office Theme</vt:lpstr>
      <vt:lpstr>Data Science: a Recent Graduate’s ‘Reverse Engineered’ Perspective</vt:lpstr>
      <vt:lpstr>PowerPoint Presentation</vt:lpstr>
      <vt:lpstr>PowerPoint Presentation</vt:lpstr>
      <vt:lpstr>PowerPoint Presentation</vt:lpstr>
      <vt:lpstr>What can educators and universities do to prepare students to work in an undefined field?</vt:lpstr>
      <vt:lpstr>What can students and new grads (and anyone) do who may be interested in a career in data science?</vt:lpstr>
      <vt:lpstr>How can technology better serve us?</vt:lpstr>
      <vt:lpstr>What’s next in data science?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Science: a Recent Graduate’s ‘Reverse Engineered’ Perspective</dc:title>
  <dc:creator>Kelsey Warsinske</dc:creator>
  <cp:lastModifiedBy>Kelsey Warsinske</cp:lastModifiedBy>
  <cp:revision>18</cp:revision>
  <dcterms:created xsi:type="dcterms:W3CDTF">2018-07-28T06:04:09Z</dcterms:created>
  <dcterms:modified xsi:type="dcterms:W3CDTF">2018-07-29T17:19:05Z</dcterms:modified>
</cp:coreProperties>
</file>

<file path=docProps/thumbnail.jpeg>
</file>